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71" r:id="rId12"/>
    <p:sldId id="266" r:id="rId13"/>
    <p:sldId id="267" r:id="rId14"/>
    <p:sldId id="272" r:id="rId15"/>
    <p:sldId id="273" r:id="rId16"/>
    <p:sldId id="274" r:id="rId17"/>
    <p:sldId id="268" r:id="rId18"/>
    <p:sldId id="275" r:id="rId19"/>
    <p:sldId id="276" r:id="rId20"/>
    <p:sldId id="279" r:id="rId21"/>
    <p:sldId id="277" r:id="rId22"/>
    <p:sldId id="278" r:id="rId23"/>
    <p:sldId id="28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7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493DF1-2C0E-4FB7-B645-5B6F0BAB520C}" type="datetimeFigureOut">
              <a:rPr lang="en-US" smtClean="0"/>
              <a:pPr/>
              <a:t>9/3/2009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EA3F5B-19D4-4D16-A91E-0EB3D0C828A5}"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FEA9C9-F495-4388-B3FE-A110C5FC6E2D}" type="slidenum">
              <a:rPr lang="en-US"/>
              <a:pPr/>
              <a:t>3</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pPr marL="228600" indent="-228600"/>
            <a:r>
              <a:rPr lang="en-AU"/>
              <a:t>We use 3 sources of information</a:t>
            </a:r>
            <a:endParaRPr lang="en-US"/>
          </a:p>
          <a:p>
            <a:pPr marL="228600" indent="-228600"/>
            <a:r>
              <a:rPr lang="en-AU"/>
              <a:t>Syntactic cues (structure cues) </a:t>
            </a:r>
          </a:p>
          <a:p>
            <a:pPr marL="228600" indent="-228600"/>
            <a:r>
              <a:rPr lang="en-AU"/>
              <a:t>Semantic cues (meaning cues)</a:t>
            </a:r>
          </a:p>
          <a:p>
            <a:pPr marL="228600" indent="-228600"/>
            <a:r>
              <a:rPr lang="en-AU"/>
              <a:t>Visual cues ( grapho-phonic cues) </a:t>
            </a:r>
            <a:endParaRPr lang="en-US"/>
          </a:p>
          <a:p>
            <a:pPr marL="228600" indent="-228600"/>
            <a:r>
              <a:rPr lang="en-AU"/>
              <a:t>Proficient readers integrated sources of information.</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F13EE0-0B3C-4B5C-B0AF-A67E331CAECA}" type="slidenum">
              <a:rPr lang="en-AU"/>
              <a:pPr/>
              <a:t>11</a:t>
            </a:fld>
            <a:endParaRPr lang="en-AU"/>
          </a:p>
        </p:txBody>
      </p:sp>
      <p:sp>
        <p:nvSpPr>
          <p:cNvPr id="24578" name="Rectangle 2"/>
          <p:cNvSpPr>
            <a:spLocks noGrp="1" noRot="1" noChangeAspect="1" noChangeArrowheads="1" noTextEdit="1"/>
          </p:cNvSpPr>
          <p:nvPr>
            <p:ph type="sldImg"/>
          </p:nvPr>
        </p:nvSpPr>
        <p:spPr>
          <a:xfrm>
            <a:off x="1143000" y="685800"/>
            <a:ext cx="4573588" cy="3429000"/>
          </a:xfrm>
          <a:ln/>
        </p:spPr>
      </p:sp>
      <p:sp>
        <p:nvSpPr>
          <p:cNvPr id="24579" name="Rectangle 3"/>
          <p:cNvSpPr>
            <a:spLocks noGrp="1" noChangeArrowheads="1"/>
          </p:cNvSpPr>
          <p:nvPr>
            <p:ph type="body" idx="1"/>
          </p:nvPr>
        </p:nvSpPr>
        <p:spPr/>
        <p:txBody>
          <a:bodyPr/>
          <a:lstStyle/>
          <a:p>
            <a:r>
              <a:rPr lang="en-US"/>
              <a:t>Talk this through.</a:t>
            </a:r>
          </a:p>
          <a:p>
            <a:r>
              <a:rPr lang="en-US"/>
              <a:t>Is there anything you want clarified?</a:t>
            </a:r>
          </a:p>
          <a:p>
            <a:endParaRPr lang="en-US"/>
          </a:p>
          <a:p>
            <a:r>
              <a:rPr lang="en-US"/>
              <a:t>STRESS: You need to use these conventions……….don’t create your own as other people need to be able to read them</a:t>
            </a:r>
          </a:p>
          <a:p>
            <a:endParaRPr lang="en-US"/>
          </a:p>
          <a:p>
            <a:r>
              <a:rPr lang="en-US"/>
              <a:t>DON’T PROMPT! Or teach during a running record…………….this happens after it.</a:t>
            </a:r>
          </a:p>
          <a:p>
            <a:endParaRPr lang="en-US"/>
          </a:p>
          <a:p>
            <a:r>
              <a:rPr lang="en-US" b="1" u="sng"/>
              <a:t>ADD YOU TRY  ‘Y’  A new convention this year </a:t>
            </a:r>
            <a:r>
              <a:rPr lang="en-US"/>
              <a:t>for children who appeal.</a:t>
            </a:r>
            <a:endParaRPr lang="en-US" b="1" u="sng"/>
          </a:p>
          <a:p>
            <a:r>
              <a:rPr lang="en-US"/>
              <a:t>With practice everything should be recorded</a:t>
            </a:r>
          </a:p>
          <a:p>
            <a:r>
              <a:rPr lang="en-US"/>
              <a:t>e.g. turning back pages,</a:t>
            </a:r>
          </a:p>
          <a:p>
            <a:r>
              <a:rPr lang="en-US"/>
              <a:t>Pointing,</a:t>
            </a:r>
          </a:p>
          <a:p>
            <a:r>
              <a:rPr lang="en-US"/>
              <a:t>Conversation,</a:t>
            </a:r>
          </a:p>
          <a:p>
            <a:r>
              <a:rPr lang="en-US"/>
              <a:t>And other interesting things.</a:t>
            </a:r>
          </a:p>
          <a:p>
            <a:r>
              <a:rPr lang="en-US"/>
              <a:t>The object is to get a valid and reliable record of how the child is reading.</a:t>
            </a:r>
          </a:p>
          <a:p>
            <a:r>
              <a:rPr lang="en-US"/>
              <a:t>You need to be able to come back to the RR at another time and know what the child did. Also for comparison by other people and with other RR there must be consistency.</a:t>
            </a:r>
          </a:p>
          <a:p>
            <a:endParaRPr lang="en-US"/>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05E66E7-B0E2-4765-B061-C893CC185383}"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05E66E7-B0E2-4765-B061-C893CC185383}"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05E66E7-B0E2-4765-B061-C893CC185383}"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05E66E7-B0E2-4765-B061-C893CC185383}"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5E66E7-B0E2-4765-B061-C893CC185383}"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A05E66E7-B0E2-4765-B061-C893CC185383}" type="datetimeFigureOut">
              <a:rPr lang="en-US" smtClean="0"/>
              <a:pPr/>
              <a:t>9/3/2009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A05E66E7-B0E2-4765-B061-C893CC185383}" type="datetimeFigureOut">
              <a:rPr lang="en-US" smtClean="0"/>
              <a:pPr/>
              <a:t>9/3/2009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A05E66E7-B0E2-4765-B061-C893CC185383}" type="datetimeFigureOut">
              <a:rPr lang="en-US" smtClean="0"/>
              <a:pPr/>
              <a:t>9/3/2009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5E66E7-B0E2-4765-B061-C893CC185383}" type="datetimeFigureOut">
              <a:rPr lang="en-US" smtClean="0"/>
              <a:pPr/>
              <a:t>9/3/2009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E66E7-B0E2-4765-B061-C893CC185383}" type="datetimeFigureOut">
              <a:rPr lang="en-US" smtClean="0"/>
              <a:pPr/>
              <a:t>9/3/2009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E66E7-B0E2-4765-B061-C893CC185383}" type="datetimeFigureOut">
              <a:rPr lang="en-US" smtClean="0"/>
              <a:pPr/>
              <a:t>9/3/2009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FDA7419-F4FA-4D06-8D14-BBA1C46D3A67}"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E66E7-B0E2-4765-B061-C893CC185383}" type="datetimeFigureOut">
              <a:rPr lang="en-US" smtClean="0"/>
              <a:pPr/>
              <a:t>9/3/2009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DA7419-F4FA-4D06-8D14-BBA1C46D3A67}"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Helping Students in Reading</a:t>
            </a:r>
            <a:br>
              <a:rPr lang="en-AU" dirty="0" smtClean="0"/>
            </a:br>
            <a:endParaRPr lang="en-AU" dirty="0"/>
          </a:p>
        </p:txBody>
      </p:sp>
      <p:sp>
        <p:nvSpPr>
          <p:cNvPr id="3" name="Subtitle 2"/>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Running record</a:t>
            </a:r>
            <a:endParaRPr lang="en-AU" u="sng" dirty="0"/>
          </a:p>
        </p:txBody>
      </p:sp>
      <p:sp>
        <p:nvSpPr>
          <p:cNvPr id="3" name="Content Placeholder 2"/>
          <p:cNvSpPr>
            <a:spLocks noGrp="1"/>
          </p:cNvSpPr>
          <p:nvPr>
            <p:ph idx="1"/>
          </p:nvPr>
        </p:nvSpPr>
        <p:spPr/>
        <p:txBody>
          <a:bodyPr/>
          <a:lstStyle/>
          <a:p>
            <a:r>
              <a:rPr lang="en-AU" dirty="0" smtClean="0"/>
              <a:t>The student reads aloud while the teacher observes and records what the student says.</a:t>
            </a:r>
          </a:p>
          <a:p>
            <a:r>
              <a:rPr lang="en-AU" dirty="0" smtClean="0"/>
              <a:t>Omissions, substitutions and insertions are noted as well as repetitions and self-corrections.</a:t>
            </a:r>
          </a:p>
          <a:p>
            <a:r>
              <a:rPr lang="en-AU" dirty="0" smtClean="0"/>
              <a:t>Once completed, the teacher analyses the running record and uses the information to decide what the student needs to learn next.</a:t>
            </a:r>
            <a:endParaRPr lang="en-A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0" y="274638"/>
            <a:ext cx="8229600" cy="1143000"/>
          </a:xfrm>
        </p:spPr>
        <p:txBody>
          <a:bodyPr>
            <a:normAutofit fontScale="90000"/>
          </a:bodyPr>
          <a:lstStyle/>
          <a:p>
            <a:pPr algn="r"/>
            <a:r>
              <a:rPr lang="en-US" sz="4000"/>
              <a:t/>
            </a:r>
            <a:br>
              <a:rPr lang="en-US" sz="4000"/>
            </a:br>
            <a:r>
              <a:rPr lang="en-US" sz="4000"/>
              <a:t/>
            </a:r>
            <a:br>
              <a:rPr lang="en-US" sz="4000"/>
            </a:br>
            <a:endParaRPr lang="en-US" sz="4000"/>
          </a:p>
        </p:txBody>
      </p:sp>
      <p:pic>
        <p:nvPicPr>
          <p:cNvPr id="23555" name="Picture 3" descr="Untitled2"/>
          <p:cNvPicPr>
            <a:picLocks noGrp="1" noChangeAspect="1" noChangeArrowheads="1"/>
          </p:cNvPicPr>
          <p:nvPr>
            <p:ph sz="half" idx="4294967295"/>
          </p:nvPr>
        </p:nvPicPr>
        <p:blipFill>
          <a:blip r:embed="rId3" cstate="print"/>
          <a:srcRect/>
          <a:stretch>
            <a:fillRect/>
          </a:stretch>
        </p:blipFill>
        <p:spPr>
          <a:xfrm>
            <a:off x="1928794" y="-285776"/>
            <a:ext cx="6019800" cy="7143776"/>
          </a:xfrm>
          <a:noFill/>
          <a:ln/>
        </p:spPr>
      </p:pic>
      <p:sp>
        <p:nvSpPr>
          <p:cNvPr id="23557" name="Text Box 5"/>
          <p:cNvSpPr txBox="1">
            <a:spLocks noChangeArrowheads="1"/>
          </p:cNvSpPr>
          <p:nvPr/>
        </p:nvSpPr>
        <p:spPr bwMode="auto">
          <a:xfrm>
            <a:off x="2714612" y="5857892"/>
            <a:ext cx="4572000" cy="366713"/>
          </a:xfrm>
          <a:prstGeom prst="rect">
            <a:avLst/>
          </a:prstGeom>
          <a:noFill/>
          <a:ln w="9525">
            <a:noFill/>
            <a:miter lim="800000"/>
            <a:headEnd/>
            <a:tailEnd/>
          </a:ln>
          <a:effectLst/>
        </p:spPr>
        <p:txBody>
          <a:bodyPr>
            <a:spAutoFit/>
          </a:bodyPr>
          <a:lstStyle/>
          <a:p>
            <a:pPr>
              <a:spcBef>
                <a:spcPct val="50000"/>
              </a:spcBef>
            </a:pPr>
            <a:r>
              <a:rPr lang="en-AU" dirty="0" smtClean="0"/>
              <a:t>  </a:t>
            </a:r>
            <a:r>
              <a:rPr lang="en-AU" dirty="0"/>
              <a:t>You try                                 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Reading journal</a:t>
            </a:r>
            <a:endParaRPr lang="en-AU" u="sng" dirty="0"/>
          </a:p>
        </p:txBody>
      </p:sp>
      <p:sp>
        <p:nvSpPr>
          <p:cNvPr id="3" name="Content Placeholder 2"/>
          <p:cNvSpPr>
            <a:spLocks noGrp="1"/>
          </p:cNvSpPr>
          <p:nvPr>
            <p:ph idx="1"/>
          </p:nvPr>
        </p:nvSpPr>
        <p:spPr/>
        <p:txBody>
          <a:bodyPr/>
          <a:lstStyle/>
          <a:p>
            <a:r>
              <a:rPr lang="en-AU" dirty="0" smtClean="0"/>
              <a:t>Students use reading journals to record what they have read, to respond personally to texts and to analyse their thinking.</a:t>
            </a:r>
          </a:p>
          <a:p>
            <a:r>
              <a:rPr lang="en-AU" dirty="0" smtClean="0"/>
              <a:t>Reading journals require clear guidelines and regular opportunities to make entries during class time.</a:t>
            </a:r>
          </a:p>
          <a:p>
            <a:r>
              <a:rPr lang="en-AU" dirty="0" smtClean="0"/>
              <a:t>Students need to be presented with a range of ideas for responding in their journals.</a:t>
            </a:r>
            <a:endParaRPr lang="en-A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Individual conference</a:t>
            </a:r>
            <a:endParaRPr lang="en-AU" u="sng" dirty="0"/>
          </a:p>
        </p:txBody>
      </p:sp>
      <p:sp>
        <p:nvSpPr>
          <p:cNvPr id="3" name="Content Placeholder 2"/>
          <p:cNvSpPr>
            <a:spLocks noGrp="1"/>
          </p:cNvSpPr>
          <p:nvPr>
            <p:ph idx="1"/>
          </p:nvPr>
        </p:nvSpPr>
        <p:spPr/>
        <p:txBody>
          <a:bodyPr/>
          <a:lstStyle/>
          <a:p>
            <a:r>
              <a:rPr lang="en-AU" dirty="0" smtClean="0"/>
              <a:t>Teacher and student sit and talk about the student’s reading.</a:t>
            </a:r>
          </a:p>
          <a:p>
            <a:r>
              <a:rPr lang="en-AU" dirty="0" smtClean="0"/>
              <a:t>The teacher asks questions about the text to ascertain the students level of comprehension.</a:t>
            </a:r>
          </a:p>
          <a:p>
            <a:r>
              <a:rPr lang="en-AU" dirty="0" smtClean="0"/>
              <a:t>The teacher listens to the student read a section of the text.</a:t>
            </a:r>
          </a:p>
          <a:p>
            <a:r>
              <a:rPr lang="en-AU" dirty="0" smtClean="0"/>
              <a:t>They jointly develop a reading goal.</a:t>
            </a:r>
          </a:p>
          <a:p>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An effective reader</a:t>
            </a:r>
            <a:endParaRPr lang="en-AU" u="sng" dirty="0"/>
          </a:p>
        </p:txBody>
      </p:sp>
      <p:sp>
        <p:nvSpPr>
          <p:cNvPr id="3" name="Content Placeholder 2"/>
          <p:cNvSpPr>
            <a:spLocks noGrp="1"/>
          </p:cNvSpPr>
          <p:nvPr>
            <p:ph idx="1"/>
          </p:nvPr>
        </p:nvSpPr>
        <p:spPr>
          <a:xfrm>
            <a:off x="457200" y="1600200"/>
            <a:ext cx="8229600" cy="4829196"/>
          </a:xfrm>
        </p:spPr>
        <p:txBody>
          <a:bodyPr>
            <a:normAutofit fontScale="70000" lnSpcReduction="20000"/>
          </a:bodyPr>
          <a:lstStyle/>
          <a:p>
            <a:r>
              <a:rPr lang="en-AU" dirty="0" smtClean="0"/>
              <a:t>Maintains focus on meaning</a:t>
            </a:r>
          </a:p>
          <a:p>
            <a:r>
              <a:rPr lang="en-AU" dirty="0" smtClean="0"/>
              <a:t>Checks on understanding and print</a:t>
            </a:r>
          </a:p>
          <a:p>
            <a:r>
              <a:rPr lang="en-AU" dirty="0" smtClean="0"/>
              <a:t>Uses language structures to anticipate text</a:t>
            </a:r>
          </a:p>
          <a:p>
            <a:r>
              <a:rPr lang="en-AU" dirty="0" smtClean="0"/>
              <a:t>Processes print with fluency</a:t>
            </a:r>
          </a:p>
          <a:p>
            <a:r>
              <a:rPr lang="en-AU" dirty="0" smtClean="0"/>
              <a:t>Varies the rate of fluency</a:t>
            </a:r>
          </a:p>
          <a:p>
            <a:r>
              <a:rPr lang="en-AU" dirty="0" smtClean="0"/>
              <a:t>Uses many different sources of information together</a:t>
            </a:r>
          </a:p>
          <a:p>
            <a:r>
              <a:rPr lang="en-AU" dirty="0" smtClean="0"/>
              <a:t>Has questions in mind</a:t>
            </a:r>
          </a:p>
          <a:p>
            <a:r>
              <a:rPr lang="en-AU" dirty="0" smtClean="0"/>
              <a:t>Attends to important ideas</a:t>
            </a:r>
          </a:p>
          <a:p>
            <a:r>
              <a:rPr lang="en-AU" dirty="0" smtClean="0"/>
              <a:t>Recognises many words automatically</a:t>
            </a:r>
          </a:p>
          <a:p>
            <a:r>
              <a:rPr lang="en-AU" dirty="0" smtClean="0"/>
              <a:t>Uses a variety of strategies for solving words while reading for meaning</a:t>
            </a:r>
          </a:p>
          <a:p>
            <a:r>
              <a:rPr lang="en-AU" dirty="0" smtClean="0"/>
              <a:t>Extends the meaning of texts using synthesising and </a:t>
            </a:r>
            <a:r>
              <a:rPr lang="en-AU" dirty="0" err="1" smtClean="0"/>
              <a:t>inferencing</a:t>
            </a:r>
            <a:r>
              <a:rPr lang="en-AU" dirty="0" smtClean="0"/>
              <a:t> skills</a:t>
            </a:r>
          </a:p>
          <a:p>
            <a:r>
              <a:rPr lang="en-AU" dirty="0" smtClean="0"/>
              <a:t>Integrates information</a:t>
            </a:r>
            <a:endParaRPr lang="en-AU" dirty="0"/>
          </a:p>
          <a:p>
            <a:pPr algn="r">
              <a:buNone/>
            </a:pPr>
            <a:r>
              <a:rPr lang="en-AU" sz="1800" dirty="0" err="1" smtClean="0"/>
              <a:t>Fountas</a:t>
            </a:r>
            <a:r>
              <a:rPr lang="en-AU" sz="1800" dirty="0" smtClean="0"/>
              <a:t> &amp; </a:t>
            </a:r>
            <a:r>
              <a:rPr lang="en-AU" sz="1800" dirty="0" err="1" smtClean="0"/>
              <a:t>Pinnell</a:t>
            </a:r>
            <a:endParaRPr lang="en-AU" sz="1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a:t>T</a:t>
            </a:r>
            <a:r>
              <a:rPr lang="en-AU" u="sng" dirty="0" smtClean="0"/>
              <a:t>ry this</a:t>
            </a:r>
            <a:endParaRPr lang="en-AU" u="sng" dirty="0"/>
          </a:p>
        </p:txBody>
      </p:sp>
      <p:sp>
        <p:nvSpPr>
          <p:cNvPr id="3" name="Content Placeholder 2"/>
          <p:cNvSpPr>
            <a:spLocks noGrp="1"/>
          </p:cNvSpPr>
          <p:nvPr>
            <p:ph idx="1"/>
          </p:nvPr>
        </p:nvSpPr>
        <p:spPr/>
        <p:txBody>
          <a:bodyPr/>
          <a:lstStyle/>
          <a:p>
            <a:r>
              <a:rPr lang="en-AU" dirty="0" smtClean="0"/>
              <a:t>Listen to at least one student read aloud and take note of their reading behaviours.</a:t>
            </a:r>
          </a:p>
          <a:p>
            <a:endParaRPr lang="en-AU" dirty="0"/>
          </a:p>
          <a:p>
            <a:pPr algn="ctr">
              <a:buNone/>
            </a:pPr>
            <a:r>
              <a:rPr lang="en-AU" dirty="0" smtClean="0"/>
              <a:t>OR</a:t>
            </a:r>
          </a:p>
          <a:p>
            <a:endParaRPr lang="en-AU" dirty="0"/>
          </a:p>
          <a:p>
            <a:r>
              <a:rPr lang="en-AU" dirty="0" smtClean="0"/>
              <a:t>Have an individual conference with a student and find out what they can do well and what they need to work on.</a:t>
            </a:r>
            <a:endParaRPr lang="en-AU" dirty="0"/>
          </a:p>
        </p:txBody>
      </p:sp>
      <p:pic>
        <p:nvPicPr>
          <p:cNvPr id="1026" name="Picture 2" descr="C:\Program Files\Microsoft Office\Media\CntCD1\Animated\j0283740.gif"/>
          <p:cNvPicPr>
            <a:picLocks noChangeAspect="1" noChangeArrowheads="1" noCrop="1"/>
          </p:cNvPicPr>
          <p:nvPr/>
        </p:nvPicPr>
        <p:blipFill>
          <a:blip r:embed="rId2"/>
          <a:srcRect/>
          <a:stretch>
            <a:fillRect/>
          </a:stretch>
        </p:blipFill>
        <p:spPr bwMode="auto">
          <a:xfrm>
            <a:off x="7429520" y="428604"/>
            <a:ext cx="885825" cy="9525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571744"/>
            <a:ext cx="8229600" cy="1143000"/>
          </a:xfrm>
        </p:spPr>
        <p:txBody>
          <a:bodyPr/>
          <a:lstStyle/>
          <a:p>
            <a:r>
              <a:rPr lang="en-AU" dirty="0" smtClean="0"/>
              <a:t>Creating Thoughtful Readers</a:t>
            </a:r>
            <a:endParaRPr lang="en-A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Thoughtful readers</a:t>
            </a:r>
            <a:endParaRPr lang="en-AU" u="sng" dirty="0"/>
          </a:p>
        </p:txBody>
      </p:sp>
      <p:sp>
        <p:nvSpPr>
          <p:cNvPr id="3" name="Content Placeholder 2"/>
          <p:cNvSpPr>
            <a:spLocks noGrp="1"/>
          </p:cNvSpPr>
          <p:nvPr>
            <p:ph idx="1"/>
          </p:nvPr>
        </p:nvSpPr>
        <p:spPr/>
        <p:txBody>
          <a:bodyPr>
            <a:normAutofit lnSpcReduction="10000"/>
          </a:bodyPr>
          <a:lstStyle/>
          <a:p>
            <a:r>
              <a:rPr lang="en-AU" dirty="0" smtClean="0"/>
              <a:t>Think aloud</a:t>
            </a:r>
          </a:p>
          <a:p>
            <a:r>
              <a:rPr lang="en-AU" dirty="0" smtClean="0"/>
              <a:t>Monitor comprehension</a:t>
            </a:r>
          </a:p>
          <a:p>
            <a:r>
              <a:rPr lang="en-AU" dirty="0" smtClean="0"/>
              <a:t>Use their prior knowledge (or schema)</a:t>
            </a:r>
          </a:p>
          <a:p>
            <a:r>
              <a:rPr lang="en-AU" dirty="0" smtClean="0"/>
              <a:t>Ask questions (or wonder) as they read</a:t>
            </a:r>
          </a:p>
          <a:p>
            <a:r>
              <a:rPr lang="en-AU" dirty="0" smtClean="0"/>
              <a:t>Make inferences</a:t>
            </a:r>
          </a:p>
          <a:p>
            <a:r>
              <a:rPr lang="en-AU" dirty="0" smtClean="0"/>
              <a:t>Use sensory and emotional images</a:t>
            </a:r>
          </a:p>
          <a:p>
            <a:r>
              <a:rPr lang="en-AU" dirty="0" smtClean="0"/>
              <a:t>Determine importance in text</a:t>
            </a:r>
          </a:p>
          <a:p>
            <a:r>
              <a:rPr lang="en-AU" dirty="0" smtClean="0"/>
              <a:t>Synthesise</a:t>
            </a:r>
          </a:p>
          <a:p>
            <a:endParaRPr lang="en-AU" dirty="0" smtClean="0"/>
          </a:p>
          <a:p>
            <a:endParaRPr lang="en-A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We need to </a:t>
            </a:r>
            <a:r>
              <a:rPr lang="en-AU" dirty="0" smtClean="0">
                <a:latin typeface="Forte" pitchFamily="66" charset="0"/>
              </a:rPr>
              <a:t>show</a:t>
            </a:r>
            <a:r>
              <a:rPr lang="en-AU" dirty="0" smtClean="0"/>
              <a:t> students </a:t>
            </a:r>
            <a:r>
              <a:rPr lang="en-AU" dirty="0" smtClean="0">
                <a:latin typeface="Forte" pitchFamily="66" charset="0"/>
              </a:rPr>
              <a:t>how</a:t>
            </a:r>
            <a:endParaRPr lang="en-AU" dirty="0">
              <a:latin typeface="Forte" pitchFamily="66" charset="0"/>
            </a:endParaRPr>
          </a:p>
        </p:txBody>
      </p:sp>
      <p:sp>
        <p:nvSpPr>
          <p:cNvPr id="3" name="Content Placeholder 2"/>
          <p:cNvSpPr>
            <a:spLocks noGrp="1"/>
          </p:cNvSpPr>
          <p:nvPr>
            <p:ph idx="1"/>
          </p:nvPr>
        </p:nvSpPr>
        <p:spPr/>
        <p:txBody>
          <a:bodyPr/>
          <a:lstStyle/>
          <a:p>
            <a:r>
              <a:rPr lang="en-AU" dirty="0" smtClean="0"/>
              <a:t>Insert </a:t>
            </a:r>
            <a:r>
              <a:rPr lang="en-AU" dirty="0" err="1" smtClean="0"/>
              <a:t>pic</a:t>
            </a:r>
            <a:r>
              <a:rPr lang="en-AU" dirty="0" smtClean="0"/>
              <a:t> of teacher modelling</a:t>
            </a:r>
          </a:p>
          <a:p>
            <a:endParaRPr lang="en-AU" dirty="0" smtClean="0"/>
          </a:p>
          <a:p>
            <a:r>
              <a:rPr lang="en-AU" dirty="0" err="1" smtClean="0"/>
              <a:t>Behavioiurs</a:t>
            </a:r>
            <a:r>
              <a:rPr lang="en-AU" dirty="0" smtClean="0"/>
              <a:t> are </a:t>
            </a:r>
            <a:r>
              <a:rPr lang="en-AU" dirty="0" err="1" smtClean="0"/>
              <a:t>obsrevable</a:t>
            </a:r>
            <a:r>
              <a:rPr lang="en-AU" dirty="0" smtClean="0"/>
              <a:t> and strategies are things we cannot see that are occurring in the head.</a:t>
            </a:r>
            <a:endParaRPr lang="en-A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Model of think aloud</a:t>
            </a:r>
            <a:endParaRPr lang="en-AU" dirty="0"/>
          </a:p>
        </p:txBody>
      </p:sp>
      <p:sp>
        <p:nvSpPr>
          <p:cNvPr id="3" name="Content Placeholder 2"/>
          <p:cNvSpPr>
            <a:spLocks noGrp="1"/>
          </p:cNvSpPr>
          <p:nvPr>
            <p:ph idx="1"/>
          </p:nvPr>
        </p:nvSpPr>
        <p:spPr/>
        <p:txBody>
          <a:bodyPr/>
          <a:lstStyle/>
          <a:p>
            <a:r>
              <a:rPr lang="en-AU" dirty="0" smtClean="0"/>
              <a:t>RMO and sticky notes</a:t>
            </a:r>
            <a:endParaRPr lang="en-A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AU" u="sng"/>
              <a:t>WHAT IS READING?</a:t>
            </a:r>
            <a:endParaRPr lang="en-US" u="sng"/>
          </a:p>
        </p:txBody>
      </p:sp>
      <p:sp>
        <p:nvSpPr>
          <p:cNvPr id="3075" name="Rectangle 3"/>
          <p:cNvSpPr>
            <a:spLocks noGrp="1" noChangeArrowheads="1"/>
          </p:cNvSpPr>
          <p:nvPr>
            <p:ph type="body" idx="1"/>
          </p:nvPr>
        </p:nvSpPr>
        <p:spPr/>
        <p:txBody>
          <a:bodyPr/>
          <a:lstStyle/>
          <a:p>
            <a:pPr>
              <a:lnSpc>
                <a:spcPct val="90000"/>
              </a:lnSpc>
              <a:buFontTx/>
              <a:buNone/>
            </a:pPr>
            <a:endParaRPr lang="en-AU" dirty="0"/>
          </a:p>
          <a:p>
            <a:pPr algn="ctr">
              <a:lnSpc>
                <a:spcPct val="90000"/>
              </a:lnSpc>
              <a:buFontTx/>
              <a:buNone/>
            </a:pPr>
            <a:r>
              <a:rPr lang="en-AU" dirty="0"/>
              <a:t>  ‘I define reading as a message-getting, problem-solving activity which increases in power and flexibility the more it is practised</a:t>
            </a:r>
            <a:r>
              <a:rPr lang="en-AU" dirty="0" smtClean="0"/>
              <a:t>.’ </a:t>
            </a:r>
          </a:p>
          <a:p>
            <a:pPr algn="ctr">
              <a:lnSpc>
                <a:spcPct val="90000"/>
              </a:lnSpc>
              <a:buFontTx/>
              <a:buNone/>
            </a:pPr>
            <a:r>
              <a:rPr lang="en-AU" sz="2000" dirty="0" smtClean="0"/>
              <a:t>Marie Clay </a:t>
            </a:r>
            <a:r>
              <a:rPr lang="en-AU" sz="2000" i="1" dirty="0" smtClean="0"/>
              <a:t>Becoming Literate</a:t>
            </a:r>
            <a:r>
              <a:rPr lang="en-AU" sz="2000" dirty="0" smtClean="0"/>
              <a:t> </a:t>
            </a:r>
          </a:p>
          <a:p>
            <a:pPr algn="ctr">
              <a:lnSpc>
                <a:spcPct val="90000"/>
              </a:lnSpc>
              <a:buFontTx/>
              <a:buNone/>
            </a:pPr>
            <a:endParaRPr lang="en-AU" dirty="0"/>
          </a:p>
          <a:p>
            <a:pPr algn="ctr">
              <a:lnSpc>
                <a:spcPct val="90000"/>
              </a:lnSpc>
              <a:buFontTx/>
              <a:buNone/>
            </a:pPr>
            <a:r>
              <a:rPr lang="en-AU" dirty="0" smtClean="0"/>
              <a:t>Meaning facilitates reading; it is not just the outcome of it.</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r>
              <a:rPr lang="en-AU" dirty="0" smtClean="0"/>
              <a:t>Find examples on </a:t>
            </a:r>
            <a:r>
              <a:rPr lang="en-AU" smtClean="0"/>
              <a:t>video clips</a:t>
            </a:r>
            <a:endParaRPr lang="en-AU"/>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Model of </a:t>
            </a:r>
            <a:r>
              <a:rPr lang="en-AU" dirty="0" err="1" smtClean="0"/>
              <a:t>predictogram</a:t>
            </a:r>
            <a:endParaRPr lang="en-AU" dirty="0"/>
          </a:p>
        </p:txBody>
      </p:sp>
      <p:sp>
        <p:nvSpPr>
          <p:cNvPr id="3" name="Content Placeholder 2"/>
          <p:cNvSpPr>
            <a:spLocks noGrp="1"/>
          </p:cNvSpPr>
          <p:nvPr>
            <p:ph idx="1"/>
          </p:nvPr>
        </p:nvSpPr>
        <p:spPr/>
        <p:txBody>
          <a:bodyPr/>
          <a:lstStyle/>
          <a:p>
            <a:r>
              <a:rPr lang="en-AU" dirty="0" smtClean="0"/>
              <a:t>Try and find the book David Hornsby used</a:t>
            </a:r>
            <a:endParaRPr lang="en-A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Responses to text</a:t>
            </a:r>
            <a:endParaRPr lang="en-AU" dirty="0"/>
          </a:p>
        </p:txBody>
      </p:sp>
      <p:sp>
        <p:nvSpPr>
          <p:cNvPr id="3" name="Content Placeholder 2"/>
          <p:cNvSpPr>
            <a:spLocks noGrp="1"/>
          </p:cNvSpPr>
          <p:nvPr>
            <p:ph idx="1"/>
          </p:nvPr>
        </p:nvSpPr>
        <p:spPr/>
        <p:txBody>
          <a:bodyPr/>
          <a:lstStyle/>
          <a:p>
            <a:r>
              <a:rPr lang="en-AU" dirty="0" smtClean="0"/>
              <a:t>Examples of some</a:t>
            </a:r>
            <a:endParaRPr lang="en-A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Modifying tasks</a:t>
            </a:r>
            <a:br>
              <a:rPr lang="en-AU" dirty="0" smtClean="0"/>
            </a:br>
            <a:endParaRPr lang="en-AU" dirty="0"/>
          </a:p>
        </p:txBody>
      </p:sp>
      <p:sp>
        <p:nvSpPr>
          <p:cNvPr id="3" name="Content Placeholder 2"/>
          <p:cNvSpPr>
            <a:spLocks noGrp="1"/>
          </p:cNvSpPr>
          <p:nvPr>
            <p:ph idx="1"/>
          </p:nvPr>
        </p:nvSpPr>
        <p:spPr/>
        <p:txBody>
          <a:bodyPr/>
          <a:lstStyle/>
          <a:p>
            <a:r>
              <a:rPr lang="en-AU" dirty="0" smtClean="0"/>
              <a:t>What can we do to </a:t>
            </a:r>
            <a:r>
              <a:rPr lang="en-AU" smtClean="0"/>
              <a:t>support struggling readers?</a:t>
            </a:r>
            <a:endParaRPr lang="en-A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28596" y="571480"/>
            <a:ext cx="8229600" cy="1143000"/>
          </a:xfrm>
        </p:spPr>
        <p:txBody>
          <a:bodyPr>
            <a:normAutofit fontScale="90000"/>
          </a:bodyPr>
          <a:lstStyle/>
          <a:p>
            <a:r>
              <a:rPr lang="en-AU" dirty="0" smtClean="0"/>
              <a:t>There are three cueing systems. We use all three simultaneously.</a:t>
            </a:r>
            <a:br>
              <a:rPr lang="en-AU" dirty="0" smtClean="0"/>
            </a:br>
            <a:endParaRPr lang="en-US" dirty="0"/>
          </a:p>
        </p:txBody>
      </p:sp>
      <p:sp>
        <p:nvSpPr>
          <p:cNvPr id="4103" name="Oval 7"/>
          <p:cNvSpPr>
            <a:spLocks noChangeArrowheads="1"/>
          </p:cNvSpPr>
          <p:nvPr/>
        </p:nvSpPr>
        <p:spPr bwMode="auto">
          <a:xfrm>
            <a:off x="1676400" y="2286000"/>
            <a:ext cx="2286000" cy="2133600"/>
          </a:xfrm>
          <a:prstGeom prst="ellipse">
            <a:avLst/>
          </a:prstGeom>
          <a:solidFill>
            <a:schemeClr val="accent1"/>
          </a:solidFill>
          <a:ln w="9525">
            <a:solidFill>
              <a:schemeClr val="tx1"/>
            </a:solidFill>
            <a:round/>
            <a:headEnd/>
            <a:tailEnd/>
          </a:ln>
          <a:effectLst/>
        </p:spPr>
        <p:txBody>
          <a:bodyPr wrap="none" anchor="ctr"/>
          <a:lstStyle/>
          <a:p>
            <a:endParaRPr lang="en-AU"/>
          </a:p>
        </p:txBody>
      </p:sp>
      <p:sp>
        <p:nvSpPr>
          <p:cNvPr id="4104" name="Oval 8"/>
          <p:cNvSpPr>
            <a:spLocks noChangeArrowheads="1"/>
          </p:cNvSpPr>
          <p:nvPr/>
        </p:nvSpPr>
        <p:spPr bwMode="auto">
          <a:xfrm>
            <a:off x="4800600" y="2362200"/>
            <a:ext cx="2286000" cy="2057400"/>
          </a:xfrm>
          <a:prstGeom prst="ellipse">
            <a:avLst/>
          </a:prstGeom>
          <a:solidFill>
            <a:schemeClr val="accent1"/>
          </a:solidFill>
          <a:ln w="9525">
            <a:solidFill>
              <a:schemeClr val="tx1"/>
            </a:solidFill>
            <a:round/>
            <a:headEnd/>
            <a:tailEnd/>
          </a:ln>
          <a:effectLst/>
        </p:spPr>
        <p:txBody>
          <a:bodyPr wrap="none" anchor="ctr"/>
          <a:lstStyle/>
          <a:p>
            <a:endParaRPr lang="en-AU"/>
          </a:p>
        </p:txBody>
      </p:sp>
      <p:sp>
        <p:nvSpPr>
          <p:cNvPr id="4105" name="Oval 9"/>
          <p:cNvSpPr>
            <a:spLocks noChangeArrowheads="1"/>
          </p:cNvSpPr>
          <p:nvPr/>
        </p:nvSpPr>
        <p:spPr bwMode="auto">
          <a:xfrm>
            <a:off x="3124200" y="3657600"/>
            <a:ext cx="2438400" cy="2362200"/>
          </a:xfrm>
          <a:prstGeom prst="ellipse">
            <a:avLst/>
          </a:prstGeom>
          <a:solidFill>
            <a:schemeClr val="accent1"/>
          </a:solidFill>
          <a:ln w="9525">
            <a:solidFill>
              <a:schemeClr val="tx1"/>
            </a:solidFill>
            <a:round/>
            <a:headEnd/>
            <a:tailEnd/>
          </a:ln>
          <a:effectLst/>
        </p:spPr>
        <p:txBody>
          <a:bodyPr wrap="none" anchor="ctr"/>
          <a:lstStyle/>
          <a:p>
            <a:endParaRPr lang="en-AU"/>
          </a:p>
        </p:txBody>
      </p:sp>
      <p:sp>
        <p:nvSpPr>
          <p:cNvPr id="4106" name="Oval 10"/>
          <p:cNvSpPr>
            <a:spLocks noChangeArrowheads="1"/>
          </p:cNvSpPr>
          <p:nvPr/>
        </p:nvSpPr>
        <p:spPr bwMode="auto">
          <a:xfrm>
            <a:off x="3581400" y="2971800"/>
            <a:ext cx="1676400" cy="1524000"/>
          </a:xfrm>
          <a:prstGeom prst="ellipse">
            <a:avLst/>
          </a:prstGeom>
          <a:solidFill>
            <a:schemeClr val="accent1"/>
          </a:solidFill>
          <a:ln w="9525">
            <a:solidFill>
              <a:schemeClr val="tx1"/>
            </a:solidFill>
            <a:round/>
            <a:headEnd/>
            <a:tailEnd/>
          </a:ln>
          <a:effectLst/>
        </p:spPr>
        <p:txBody>
          <a:bodyPr wrap="none" anchor="ctr"/>
          <a:lstStyle/>
          <a:p>
            <a:endParaRPr lang="en-AU"/>
          </a:p>
        </p:txBody>
      </p:sp>
      <p:sp>
        <p:nvSpPr>
          <p:cNvPr id="4107" name="Text Box 11"/>
          <p:cNvSpPr txBox="1">
            <a:spLocks noChangeArrowheads="1"/>
          </p:cNvSpPr>
          <p:nvPr/>
        </p:nvSpPr>
        <p:spPr bwMode="auto">
          <a:xfrm>
            <a:off x="2286000" y="3200400"/>
            <a:ext cx="1219200" cy="366713"/>
          </a:xfrm>
          <a:prstGeom prst="rect">
            <a:avLst/>
          </a:prstGeom>
          <a:noFill/>
          <a:ln w="9525">
            <a:noFill/>
            <a:miter lim="800000"/>
            <a:headEnd/>
            <a:tailEnd/>
          </a:ln>
          <a:effectLst/>
        </p:spPr>
        <p:txBody>
          <a:bodyPr>
            <a:spAutoFit/>
          </a:bodyPr>
          <a:lstStyle/>
          <a:p>
            <a:pPr>
              <a:spcBef>
                <a:spcPct val="50000"/>
              </a:spcBef>
            </a:pPr>
            <a:r>
              <a:rPr lang="en-AU" sz="1800"/>
              <a:t>Meaning</a:t>
            </a:r>
            <a:endParaRPr lang="en-US" sz="1800"/>
          </a:p>
        </p:txBody>
      </p:sp>
      <p:sp>
        <p:nvSpPr>
          <p:cNvPr id="4108" name="Text Box 12"/>
          <p:cNvSpPr txBox="1">
            <a:spLocks noChangeArrowheads="1"/>
          </p:cNvSpPr>
          <p:nvPr/>
        </p:nvSpPr>
        <p:spPr bwMode="auto">
          <a:xfrm>
            <a:off x="5410200" y="3124200"/>
            <a:ext cx="1295400" cy="366713"/>
          </a:xfrm>
          <a:prstGeom prst="rect">
            <a:avLst/>
          </a:prstGeom>
          <a:noFill/>
          <a:ln w="9525">
            <a:noFill/>
            <a:miter lim="800000"/>
            <a:headEnd/>
            <a:tailEnd/>
          </a:ln>
          <a:effectLst/>
        </p:spPr>
        <p:txBody>
          <a:bodyPr>
            <a:spAutoFit/>
          </a:bodyPr>
          <a:lstStyle/>
          <a:p>
            <a:pPr>
              <a:spcBef>
                <a:spcPct val="50000"/>
              </a:spcBef>
            </a:pPr>
            <a:r>
              <a:rPr lang="en-AU" sz="1800"/>
              <a:t>Structure</a:t>
            </a:r>
            <a:endParaRPr lang="en-US" sz="1800"/>
          </a:p>
        </p:txBody>
      </p:sp>
      <p:sp>
        <p:nvSpPr>
          <p:cNvPr id="4109" name="Text Box 13"/>
          <p:cNvSpPr txBox="1">
            <a:spLocks noChangeArrowheads="1"/>
          </p:cNvSpPr>
          <p:nvPr/>
        </p:nvSpPr>
        <p:spPr bwMode="auto">
          <a:xfrm>
            <a:off x="3581400" y="4876800"/>
            <a:ext cx="1600200" cy="366713"/>
          </a:xfrm>
          <a:prstGeom prst="rect">
            <a:avLst/>
          </a:prstGeom>
          <a:noFill/>
          <a:ln w="9525">
            <a:noFill/>
            <a:miter lim="800000"/>
            <a:headEnd/>
            <a:tailEnd/>
          </a:ln>
          <a:effectLst/>
        </p:spPr>
        <p:txBody>
          <a:bodyPr>
            <a:spAutoFit/>
          </a:bodyPr>
          <a:lstStyle/>
          <a:p>
            <a:pPr>
              <a:spcBef>
                <a:spcPct val="50000"/>
              </a:spcBef>
            </a:pPr>
            <a:r>
              <a:rPr lang="en-AU" sz="1800"/>
              <a:t>       Visual</a:t>
            </a:r>
            <a:endParaRPr lang="en-US" sz="1800"/>
          </a:p>
        </p:txBody>
      </p:sp>
      <p:sp>
        <p:nvSpPr>
          <p:cNvPr id="4110" name="Text Box 14"/>
          <p:cNvSpPr txBox="1">
            <a:spLocks noChangeArrowheads="1"/>
          </p:cNvSpPr>
          <p:nvPr/>
        </p:nvSpPr>
        <p:spPr bwMode="auto">
          <a:xfrm>
            <a:off x="3786182" y="3214686"/>
            <a:ext cx="1524000" cy="1046440"/>
          </a:xfrm>
          <a:prstGeom prst="rect">
            <a:avLst/>
          </a:prstGeom>
          <a:noFill/>
          <a:ln w="9525">
            <a:noFill/>
            <a:miter lim="800000"/>
            <a:headEnd/>
            <a:tailEnd/>
          </a:ln>
          <a:effectLst/>
        </p:spPr>
        <p:txBody>
          <a:bodyPr>
            <a:spAutoFit/>
          </a:bodyPr>
          <a:lstStyle/>
          <a:p>
            <a:pPr>
              <a:spcBef>
                <a:spcPct val="50000"/>
              </a:spcBef>
            </a:pPr>
            <a:r>
              <a:rPr lang="en-AU" sz="1400" dirty="0">
                <a:solidFill>
                  <a:schemeClr val="accent2"/>
                </a:solidFill>
              </a:rPr>
              <a:t>                   </a:t>
            </a:r>
            <a:r>
              <a:rPr lang="en-AU" sz="1600" b="1" dirty="0" smtClean="0">
                <a:solidFill>
                  <a:schemeClr val="bg1"/>
                </a:solidFill>
              </a:rPr>
              <a:t>understanding the author’s message</a:t>
            </a:r>
            <a:r>
              <a:rPr lang="en-AU" sz="1400" dirty="0" smtClean="0">
                <a:solidFill>
                  <a:schemeClr val="accent2"/>
                </a:solidFill>
              </a:rPr>
              <a:t>  </a:t>
            </a:r>
            <a:endParaRPr lang="en-US" sz="1400" dirty="0">
              <a:solidFill>
                <a:schemeClr val="accent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Foundations for success in reading</a:t>
            </a:r>
            <a:endParaRPr lang="en-AU" u="sng" dirty="0"/>
          </a:p>
        </p:txBody>
      </p:sp>
      <p:sp>
        <p:nvSpPr>
          <p:cNvPr id="3" name="Content Placeholder 2"/>
          <p:cNvSpPr>
            <a:spLocks noGrp="1"/>
          </p:cNvSpPr>
          <p:nvPr>
            <p:ph idx="1"/>
          </p:nvPr>
        </p:nvSpPr>
        <p:spPr/>
        <p:txBody>
          <a:bodyPr/>
          <a:lstStyle/>
          <a:p>
            <a:r>
              <a:rPr lang="en-AU" dirty="0" smtClean="0"/>
              <a:t>Confident users of language</a:t>
            </a:r>
          </a:p>
          <a:p>
            <a:r>
              <a:rPr lang="en-AU" dirty="0" smtClean="0"/>
              <a:t>Enjoyable and varied experiences with books</a:t>
            </a:r>
          </a:p>
          <a:p>
            <a:r>
              <a:rPr lang="en-AU" dirty="0" smtClean="0"/>
              <a:t>Understanding of concepts about print</a:t>
            </a:r>
          </a:p>
          <a:p>
            <a:r>
              <a:rPr lang="en-AU" dirty="0" smtClean="0"/>
              <a:t>Awareness of basic elements of stories</a:t>
            </a:r>
          </a:p>
          <a:p>
            <a:r>
              <a:rPr lang="en-AU" dirty="0" smtClean="0"/>
              <a:t>Expectation that books are a source of pleasure and information which will help them</a:t>
            </a:r>
          </a:p>
          <a:p>
            <a:endParaRPr lang="en-AU" dirty="0" smtClean="0"/>
          </a:p>
          <a:p>
            <a:endParaRPr lang="en-A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Reading independently</a:t>
            </a:r>
            <a:endParaRPr lang="en-AU" u="sng" dirty="0"/>
          </a:p>
        </p:txBody>
      </p:sp>
      <p:sp>
        <p:nvSpPr>
          <p:cNvPr id="3" name="Content Placeholder 2"/>
          <p:cNvSpPr>
            <a:spLocks noGrp="1"/>
          </p:cNvSpPr>
          <p:nvPr>
            <p:ph idx="1"/>
          </p:nvPr>
        </p:nvSpPr>
        <p:spPr/>
        <p:txBody>
          <a:bodyPr/>
          <a:lstStyle/>
          <a:p>
            <a:pPr>
              <a:buNone/>
            </a:pPr>
            <a:r>
              <a:rPr lang="en-AU" dirty="0" smtClean="0"/>
              <a:t>Students need:</a:t>
            </a:r>
          </a:p>
          <a:p>
            <a:r>
              <a:rPr lang="en-AU" dirty="0" smtClean="0"/>
              <a:t>Experiences and understandings of the world</a:t>
            </a:r>
          </a:p>
          <a:p>
            <a:r>
              <a:rPr lang="en-AU" dirty="0" smtClean="0"/>
              <a:t>Knowledge of the forms of language</a:t>
            </a:r>
          </a:p>
          <a:p>
            <a:r>
              <a:rPr lang="en-AU" dirty="0" smtClean="0"/>
              <a:t>Knowledge of directional or positional language</a:t>
            </a:r>
          </a:p>
          <a:p>
            <a:r>
              <a:rPr lang="en-AU" dirty="0" smtClean="0"/>
              <a:t>Knowledge about visual details of letters or words</a:t>
            </a:r>
            <a:endParaRPr lang="en-A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Early reading behaviours</a:t>
            </a:r>
            <a:endParaRPr lang="en-AU" u="sng" dirty="0"/>
          </a:p>
        </p:txBody>
      </p:sp>
      <p:sp>
        <p:nvSpPr>
          <p:cNvPr id="3" name="Content Placeholder 2"/>
          <p:cNvSpPr>
            <a:spLocks noGrp="1"/>
          </p:cNvSpPr>
          <p:nvPr>
            <p:ph idx="1"/>
          </p:nvPr>
        </p:nvSpPr>
        <p:spPr/>
        <p:txBody>
          <a:bodyPr>
            <a:normAutofit lnSpcReduction="10000"/>
          </a:bodyPr>
          <a:lstStyle/>
          <a:p>
            <a:r>
              <a:rPr lang="en-AU" dirty="0" smtClean="0"/>
              <a:t>Finger pointing</a:t>
            </a:r>
          </a:p>
          <a:p>
            <a:r>
              <a:rPr lang="en-AU" dirty="0" smtClean="0"/>
              <a:t>Voice pointing</a:t>
            </a:r>
          </a:p>
          <a:p>
            <a:r>
              <a:rPr lang="en-AU" dirty="0" smtClean="0"/>
              <a:t>Pausing</a:t>
            </a:r>
          </a:p>
          <a:p>
            <a:r>
              <a:rPr lang="en-AU" dirty="0" smtClean="0"/>
              <a:t>Hesitating</a:t>
            </a:r>
          </a:p>
          <a:p>
            <a:r>
              <a:rPr lang="en-AU" dirty="0" smtClean="0"/>
              <a:t>Repeating</a:t>
            </a:r>
          </a:p>
          <a:p>
            <a:r>
              <a:rPr lang="en-AU" dirty="0" smtClean="0"/>
              <a:t>Self-correcting</a:t>
            </a:r>
          </a:p>
          <a:p>
            <a:r>
              <a:rPr lang="en-AU" dirty="0" smtClean="0"/>
              <a:t>Omitting words</a:t>
            </a:r>
          </a:p>
          <a:p>
            <a:r>
              <a:rPr lang="en-AU" dirty="0" smtClean="0"/>
              <a:t>Substituting words</a:t>
            </a:r>
            <a:endParaRPr lang="en-A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1785926"/>
            <a:ext cx="8229600" cy="1143000"/>
          </a:xfrm>
        </p:spPr>
        <p:txBody>
          <a:bodyPr>
            <a:normAutofit fontScale="90000"/>
          </a:bodyPr>
          <a:lstStyle/>
          <a:p>
            <a:r>
              <a:rPr lang="en-AU" dirty="0" smtClean="0"/>
              <a:t>What can you see the reader doing?</a:t>
            </a:r>
            <a:endParaRPr lang="en-AU" dirty="0"/>
          </a:p>
        </p:txBody>
      </p:sp>
      <p:sp>
        <p:nvSpPr>
          <p:cNvPr id="3" name="Content Placeholder 2"/>
          <p:cNvSpPr>
            <a:spLocks noGrp="1"/>
          </p:cNvSpPr>
          <p:nvPr>
            <p:ph idx="1"/>
          </p:nvPr>
        </p:nvSpPr>
        <p:spPr>
          <a:xfrm>
            <a:off x="457200" y="3429001"/>
            <a:ext cx="8229600" cy="1928826"/>
          </a:xfrm>
        </p:spPr>
        <p:txBody>
          <a:bodyPr>
            <a:normAutofit fontScale="77500" lnSpcReduction="20000"/>
          </a:bodyPr>
          <a:lstStyle/>
          <a:p>
            <a:endParaRPr lang="en-AU" dirty="0" smtClean="0"/>
          </a:p>
          <a:p>
            <a:endParaRPr lang="en-AU" dirty="0"/>
          </a:p>
          <a:p>
            <a:endParaRPr lang="en-AU" dirty="0" smtClean="0"/>
          </a:p>
          <a:p>
            <a:endParaRPr lang="en-AU" dirty="0"/>
          </a:p>
          <a:p>
            <a:pPr algn="ctr">
              <a:buNone/>
            </a:pPr>
            <a:r>
              <a:rPr lang="en-AU" dirty="0" err="1" smtClean="0"/>
              <a:t>Maddisyn</a:t>
            </a:r>
            <a:r>
              <a:rPr lang="en-AU" dirty="0" smtClean="0"/>
              <a:t> – aged 6 years</a:t>
            </a:r>
            <a:endParaRPr lang="en-AU" dirty="0"/>
          </a:p>
        </p:txBody>
      </p:sp>
      <p:pic>
        <p:nvPicPr>
          <p:cNvPr id="1027" name="Picture 3" descr="C:\Program Files\Microsoft Office\Media\CntCD1\Animated\j0286675.gif"/>
          <p:cNvPicPr>
            <a:picLocks noChangeAspect="1" noChangeArrowheads="1" noCrop="1"/>
          </p:cNvPicPr>
          <p:nvPr/>
        </p:nvPicPr>
        <p:blipFill>
          <a:blip r:embed="rId2"/>
          <a:srcRect/>
          <a:stretch>
            <a:fillRect/>
          </a:stretch>
        </p:blipFill>
        <p:spPr bwMode="auto">
          <a:xfrm>
            <a:off x="571472" y="928670"/>
            <a:ext cx="928691" cy="99060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Supporting the reader</a:t>
            </a:r>
            <a:endParaRPr lang="en-AU" u="sng" dirty="0"/>
          </a:p>
        </p:txBody>
      </p:sp>
      <p:sp>
        <p:nvSpPr>
          <p:cNvPr id="3" name="Content Placeholder 2"/>
          <p:cNvSpPr>
            <a:spLocks noGrp="1"/>
          </p:cNvSpPr>
          <p:nvPr>
            <p:ph idx="1"/>
          </p:nvPr>
        </p:nvSpPr>
        <p:spPr/>
        <p:txBody>
          <a:bodyPr>
            <a:normAutofit fontScale="92500" lnSpcReduction="20000"/>
          </a:bodyPr>
          <a:lstStyle/>
          <a:p>
            <a:r>
              <a:rPr lang="en-AU" dirty="0" smtClean="0"/>
              <a:t>3 P’s – pause, prompt, praise</a:t>
            </a:r>
          </a:p>
          <a:p>
            <a:r>
              <a:rPr lang="en-AU" dirty="0" smtClean="0"/>
              <a:t>Try that again</a:t>
            </a:r>
          </a:p>
          <a:p>
            <a:r>
              <a:rPr lang="en-AU" dirty="0" smtClean="0"/>
              <a:t>Does it make sense? Look right? Sound right?</a:t>
            </a:r>
          </a:p>
          <a:p>
            <a:r>
              <a:rPr lang="en-AU" dirty="0" smtClean="0"/>
              <a:t>Shadow reading</a:t>
            </a:r>
          </a:p>
          <a:p>
            <a:r>
              <a:rPr lang="en-AU" dirty="0" smtClean="0"/>
              <a:t>MP3 players – audio books</a:t>
            </a:r>
          </a:p>
          <a:p>
            <a:r>
              <a:rPr lang="en-AU" dirty="0" smtClean="0"/>
              <a:t>Choosing ‘just right’ texts </a:t>
            </a:r>
          </a:p>
          <a:p>
            <a:r>
              <a:rPr lang="en-AU" dirty="0" smtClean="0"/>
              <a:t>Using </a:t>
            </a:r>
            <a:r>
              <a:rPr lang="en-AU" dirty="0" smtClean="0"/>
              <a:t>contextual clues</a:t>
            </a:r>
          </a:p>
          <a:p>
            <a:r>
              <a:rPr lang="en-AU" dirty="0" smtClean="0"/>
              <a:t>Reading </a:t>
            </a:r>
            <a:r>
              <a:rPr lang="en-AU" dirty="0" smtClean="0"/>
              <a:t>for </a:t>
            </a:r>
            <a:r>
              <a:rPr lang="en-AU" dirty="0" smtClean="0">
                <a:latin typeface="Forte" pitchFamily="66" charset="0"/>
              </a:rPr>
              <a:t>meaning</a:t>
            </a:r>
          </a:p>
          <a:p>
            <a:r>
              <a:rPr lang="en-AU" dirty="0" smtClean="0">
                <a:latin typeface="Calibri" pitchFamily="34" charset="0"/>
              </a:rPr>
              <a:t>Scaffold tasks</a:t>
            </a:r>
            <a:endParaRPr lang="en-AU" dirty="0" smtClean="0">
              <a:latin typeface="Calibri" pitchFamily="34" charset="0"/>
            </a:endParaRPr>
          </a:p>
          <a:p>
            <a:endParaRPr lang="en-A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smtClean="0"/>
              <a:t>Finding out what they </a:t>
            </a:r>
            <a:r>
              <a:rPr lang="en-AU" b="1" i="1" u="sng" dirty="0" smtClean="0"/>
              <a:t>can</a:t>
            </a:r>
            <a:r>
              <a:rPr lang="en-AU" u="sng" dirty="0" smtClean="0"/>
              <a:t> do</a:t>
            </a:r>
            <a:br>
              <a:rPr lang="en-AU" u="sng" dirty="0" smtClean="0"/>
            </a:br>
            <a:r>
              <a:rPr lang="en-AU" u="sng" dirty="0" smtClean="0"/>
              <a:t>-formative assessment-</a:t>
            </a:r>
            <a:endParaRPr lang="en-AU" u="sng" dirty="0"/>
          </a:p>
        </p:txBody>
      </p:sp>
      <p:sp>
        <p:nvSpPr>
          <p:cNvPr id="3" name="Content Placeholder 2"/>
          <p:cNvSpPr>
            <a:spLocks noGrp="1"/>
          </p:cNvSpPr>
          <p:nvPr>
            <p:ph idx="1"/>
          </p:nvPr>
        </p:nvSpPr>
        <p:spPr/>
        <p:txBody>
          <a:bodyPr/>
          <a:lstStyle/>
          <a:p>
            <a:endParaRPr lang="en-AU" dirty="0" smtClean="0"/>
          </a:p>
          <a:p>
            <a:r>
              <a:rPr lang="en-AU" dirty="0" smtClean="0"/>
              <a:t>Running record</a:t>
            </a:r>
          </a:p>
          <a:p>
            <a:pPr>
              <a:buNone/>
            </a:pPr>
            <a:endParaRPr lang="en-AU" dirty="0" smtClean="0"/>
          </a:p>
          <a:p>
            <a:r>
              <a:rPr lang="en-AU" dirty="0" smtClean="0"/>
              <a:t>Reading journal</a:t>
            </a:r>
          </a:p>
          <a:p>
            <a:pPr>
              <a:buNone/>
            </a:pPr>
            <a:endParaRPr lang="en-AU" dirty="0" smtClean="0"/>
          </a:p>
          <a:p>
            <a:r>
              <a:rPr lang="en-AU" dirty="0" smtClean="0"/>
              <a:t>Individual conference</a:t>
            </a:r>
            <a:endParaRPr lang="en-A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TotalTime>
  <Words>781</Words>
  <Application>Microsoft Office PowerPoint</Application>
  <PresentationFormat>On-screen Show (4:3)</PresentationFormat>
  <Paragraphs>136</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Helping Students in Reading </vt:lpstr>
      <vt:lpstr>WHAT IS READING?</vt:lpstr>
      <vt:lpstr>There are three cueing systems. We use all three simultaneously. </vt:lpstr>
      <vt:lpstr>Foundations for success in reading</vt:lpstr>
      <vt:lpstr>Reading independently</vt:lpstr>
      <vt:lpstr>Early reading behaviours</vt:lpstr>
      <vt:lpstr>What can you see the reader doing?</vt:lpstr>
      <vt:lpstr>Supporting the reader</vt:lpstr>
      <vt:lpstr>Finding out what they can do -formative assessment-</vt:lpstr>
      <vt:lpstr>Running record</vt:lpstr>
      <vt:lpstr>  </vt:lpstr>
      <vt:lpstr>Reading journal</vt:lpstr>
      <vt:lpstr>Individual conference</vt:lpstr>
      <vt:lpstr>An effective reader</vt:lpstr>
      <vt:lpstr>Try this</vt:lpstr>
      <vt:lpstr>Creating Thoughtful Readers</vt:lpstr>
      <vt:lpstr>Thoughtful readers</vt:lpstr>
      <vt:lpstr>We need to show students how</vt:lpstr>
      <vt:lpstr>Model of think aloud</vt:lpstr>
      <vt:lpstr>Slide 20</vt:lpstr>
      <vt:lpstr>Model of predictogram</vt:lpstr>
      <vt:lpstr>Responses to text</vt:lpstr>
      <vt:lpstr>Modifying tasks </vt:lpstr>
    </vt:vector>
  </TitlesOfParts>
  <Company>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08110039</dc:creator>
  <cp:lastModifiedBy>08110039</cp:lastModifiedBy>
  <cp:revision>21</cp:revision>
  <dcterms:created xsi:type="dcterms:W3CDTF">2009-09-01T09:03:53Z</dcterms:created>
  <dcterms:modified xsi:type="dcterms:W3CDTF">2009-09-03T05:48:38Z</dcterms:modified>
</cp:coreProperties>
</file>